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660"/>
  </p:normalViewPr>
  <p:slideViewPr>
    <p:cSldViewPr snapToGrid="0">
      <p:cViewPr varScale="1">
        <p:scale>
          <a:sx n="78" d="100"/>
          <a:sy n="78" d="100"/>
        </p:scale>
        <p:origin x="-114" y="-7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o-RO" smtClean="0"/>
              <a:t>Clic pentru editare stil titlu</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smtClean="0"/>
              <a:t>Clic pentru a edita stilul de subtitlu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748521421"/>
      </p:ext>
    </p:extLst>
  </p:cSld>
  <p:clrMapOvr>
    <a:masterClrMapping/>
  </p:clrMapOvr>
  <p:transition spd="med" advClick="0" advTm="20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026840710"/>
      </p:ext>
    </p:extLst>
  </p:cSld>
  <p:clrMapOvr>
    <a:masterClrMapping/>
  </p:clrMapOvr>
  <p:transition spd="med" advClick="0" advTm="20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o-RO" smtClean="0"/>
              <a:t>Clic pentru editare stil titlu</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60010525"/>
      </p:ext>
    </p:extLst>
  </p:cSld>
  <p:clrMapOvr>
    <a:masterClrMapping/>
  </p:clrMapOvr>
  <p:transition spd="med" advClick="0" advTm="20000">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o-RO" smtClean="0"/>
              <a:t>Clic pentru editare stil titlu</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888375327"/>
      </p:ext>
    </p:extLst>
  </p:cSld>
  <p:clrMapOvr>
    <a:masterClrMapping/>
  </p:clrMapOvr>
  <p:transition spd="med" advClick="0" advTm="20000">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o-RO" smtClean="0"/>
              <a:t>Clic pentru editare stil titlu</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80022550"/>
      </p:ext>
    </p:extLst>
  </p:cSld>
  <p:clrMapOvr>
    <a:masterClrMapping/>
  </p:clrMapOvr>
  <p:transition spd="med" advClick="0" advTm="20000">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o-RO" smtClean="0"/>
              <a:t>Clic pentru editare stil titlu</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3" name="Date Placeholder 2"/>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37992277"/>
      </p:ext>
    </p:extLst>
  </p:cSld>
  <p:clrMapOvr>
    <a:masterClrMapping/>
  </p:clrMapOvr>
  <p:transition spd="med" advClick="0" advTm="20000">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o-RO" smtClean="0"/>
              <a:t>Clic pentru editare stil titlu</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3" name="Date Placeholder 2"/>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334737313"/>
      </p:ext>
    </p:extLst>
  </p:cSld>
  <p:clrMapOvr>
    <a:masterClrMapping/>
  </p:clrMapOvr>
  <p:transition spd="med" advClick="0" advTm="20000">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smtClean="0"/>
              <a:t>Clic pentru editare stil titlu</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620206198"/>
      </p:ext>
    </p:extLst>
  </p:cSld>
  <p:clrMapOvr>
    <a:masterClrMapping/>
  </p:clrMapOvr>
  <p:transition spd="med" advClick="0" advTm="20000">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o-RO" smtClean="0"/>
              <a:t>Clic pentru editare stil titlu</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742445091"/>
      </p:ext>
    </p:extLst>
  </p:cSld>
  <p:clrMapOvr>
    <a:masterClrMapping/>
  </p:clrMapOvr>
  <p:transition spd="med" advClick="0" advTm="20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smtClean="0"/>
              <a:t>Clic pentru editare stil titlu</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45880306"/>
      </p:ext>
    </p:extLst>
  </p:cSld>
  <p:clrMapOvr>
    <a:masterClrMapping/>
  </p:clrMapOvr>
  <p:transition spd="med" advClick="0" advTm="20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o-RO" smtClean="0"/>
              <a:t>Clic pentru editare stil titlu</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78667859"/>
      </p:ext>
    </p:extLst>
  </p:cSld>
  <p:clrMapOvr>
    <a:masterClrMapping/>
  </p:clrMapOvr>
  <p:transition spd="med" advClick="0" advTm="20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o-RO" smtClean="0"/>
              <a:t>Clic pentru editare stil titlu</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023542443"/>
      </p:ext>
    </p:extLst>
  </p:cSld>
  <p:clrMapOvr>
    <a:masterClrMapping/>
  </p:clrMapOvr>
  <p:transition spd="med" advClick="0" advTm="20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o-RO" smtClean="0"/>
              <a:t>Clic pentru editare stil titlu</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12" name="Content Placeholder 3"/>
          <p:cNvSpPr>
            <a:spLocks noGrp="1"/>
          </p:cNvSpPr>
          <p:nvPr>
            <p:ph sz="quarter" idx="13"/>
          </p:nvPr>
        </p:nvSpPr>
        <p:spPr>
          <a:xfrm>
            <a:off x="913774" y="3051012"/>
            <a:ext cx="5106027" cy="2740187"/>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13" name="Content Placeholder 5"/>
          <p:cNvSpPr>
            <a:spLocks noGrp="1"/>
          </p:cNvSpPr>
          <p:nvPr>
            <p:ph sz="quarter" idx="14"/>
          </p:nvPr>
        </p:nvSpPr>
        <p:spPr>
          <a:xfrm>
            <a:off x="6172200" y="3051012"/>
            <a:ext cx="5105401" cy="2740187"/>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902803526"/>
      </p:ext>
    </p:extLst>
  </p:cSld>
  <p:clrMapOvr>
    <a:masterClrMapping/>
  </p:clrMapOvr>
  <p:transition spd="med" advClick="0" advTm="20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20658543"/>
      </p:ext>
    </p:extLst>
  </p:cSld>
  <p:clrMapOvr>
    <a:masterClrMapping/>
  </p:clrMapOvr>
  <p:transition spd="med" advClick="0" advTm="20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29388922"/>
      </p:ext>
    </p:extLst>
  </p:cSld>
  <p:clrMapOvr>
    <a:masterClrMapping/>
  </p:clrMapOvr>
  <p:transition spd="med" advClick="0" advTm="20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o-RO" smtClean="0"/>
              <a:t>Clic pentru editare stil titlu</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065692312"/>
      </p:ext>
    </p:extLst>
  </p:cSld>
  <p:clrMapOvr>
    <a:masterClrMapping/>
  </p:clrMapOvr>
  <p:transition spd="med" advClick="0" advTm="20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48A87A34-81AB-432B-8DAE-1953F412C126}"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705498343"/>
      </p:ext>
    </p:extLst>
  </p:cSld>
  <p:clrMapOvr>
    <a:masterClrMapping/>
  </p:clrMapOvr>
  <p:transition spd="med" advClick="0" advTm="20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o-RO" smtClean="0"/>
              <a:t>Clic pentru editare stil titlu</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11/5/2018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0169752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ransition spd="med" advClick="0" advTm="20000">
    <p:newsflash/>
  </p:transition>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666206" y="653143"/>
            <a:ext cx="9774782" cy="3156855"/>
          </a:xfrm>
        </p:spPr>
        <p:txBody>
          <a:bodyPr anchor="ctr">
            <a:normAutofit/>
          </a:bodyPr>
          <a:lstStyle/>
          <a:p>
            <a:r>
              <a:rPr lang="ro-RO" sz="1800" b="1" dirty="0" smtClean="0">
                <a:latin typeface="Times New Roman" pitchFamily="18" charset="0"/>
                <a:cs typeface="Times New Roman" pitchFamily="18" charset="0"/>
              </a:rPr>
              <a:t>LICEUL TEHNOLOGIC NR. 1 DOBREȘTI, </a:t>
            </a:r>
            <a:r>
              <a:rPr lang="ro-RO" sz="1800" b="1" cap="none" dirty="0" smtClean="0">
                <a:latin typeface="Times New Roman" pitchFamily="18" charset="0"/>
                <a:cs typeface="Times New Roman" pitchFamily="18" charset="0"/>
              </a:rPr>
              <a:t>Jud. </a:t>
            </a:r>
            <a:r>
              <a:rPr lang="ro-RO" sz="1800" b="1" dirty="0" smtClean="0">
                <a:latin typeface="Times New Roman" pitchFamily="18" charset="0"/>
                <a:cs typeface="Times New Roman" pitchFamily="18" charset="0"/>
              </a:rPr>
              <a:t>bihor</a:t>
            </a:r>
            <a:r>
              <a:rPr lang="ro-RO" sz="2800" b="1" dirty="0" smtClean="0">
                <a:solidFill>
                  <a:srgbClr val="990000"/>
                </a:solidFill>
                <a:latin typeface="Times New Roman" pitchFamily="18" charset="0"/>
                <a:cs typeface="Times New Roman" pitchFamily="18" charset="0"/>
              </a:rPr>
              <a:t/>
            </a:r>
            <a:br>
              <a:rPr lang="ro-RO" sz="2800" b="1" dirty="0" smtClean="0">
                <a:solidFill>
                  <a:srgbClr val="990000"/>
                </a:solidFill>
                <a:latin typeface="Times New Roman" pitchFamily="18" charset="0"/>
                <a:cs typeface="Times New Roman" pitchFamily="18" charset="0"/>
              </a:rPr>
            </a:br>
            <a:r>
              <a:rPr lang="ro-RO" sz="2800" b="1" dirty="0" smtClean="0">
                <a:solidFill>
                  <a:srgbClr val="990000"/>
                </a:solidFill>
                <a:latin typeface="Times New Roman" pitchFamily="18" charset="0"/>
                <a:cs typeface="Times New Roman" pitchFamily="18" charset="0"/>
              </a:rPr>
              <a:t/>
            </a:r>
            <a:br>
              <a:rPr lang="ro-RO" sz="2800" b="1" dirty="0" smtClean="0">
                <a:solidFill>
                  <a:srgbClr val="990000"/>
                </a:solidFill>
                <a:latin typeface="Times New Roman" pitchFamily="18" charset="0"/>
                <a:cs typeface="Times New Roman" pitchFamily="18" charset="0"/>
              </a:rPr>
            </a:br>
            <a:r>
              <a:rPr lang="ro-RO" sz="2800" b="1" dirty="0" smtClean="0">
                <a:solidFill>
                  <a:srgbClr val="990000"/>
                </a:solidFill>
                <a:latin typeface="Times New Roman" pitchFamily="18" charset="0"/>
                <a:cs typeface="Times New Roman" pitchFamily="18" charset="0"/>
              </a:rPr>
              <a:t/>
            </a:r>
            <a:br>
              <a:rPr lang="ro-RO" sz="2800" b="1" dirty="0" smtClean="0">
                <a:solidFill>
                  <a:srgbClr val="990000"/>
                </a:solidFill>
                <a:latin typeface="Times New Roman" pitchFamily="18" charset="0"/>
                <a:cs typeface="Times New Roman" pitchFamily="18" charset="0"/>
              </a:rPr>
            </a:br>
            <a:r>
              <a:rPr lang="ro-RO" sz="2800" b="1" dirty="0" smtClean="0">
                <a:solidFill>
                  <a:srgbClr val="990000"/>
                </a:solidFill>
                <a:latin typeface="Times New Roman" pitchFamily="18" charset="0"/>
                <a:cs typeface="Times New Roman" pitchFamily="18" charset="0"/>
              </a:rPr>
              <a:t>Programul Erasmus+ </a:t>
            </a:r>
            <a:br>
              <a:rPr lang="ro-RO" sz="2800" b="1" dirty="0" smtClean="0">
                <a:solidFill>
                  <a:srgbClr val="990000"/>
                </a:solidFill>
                <a:latin typeface="Times New Roman" pitchFamily="18" charset="0"/>
                <a:cs typeface="Times New Roman" pitchFamily="18" charset="0"/>
              </a:rPr>
            </a:br>
            <a:r>
              <a:rPr lang="ro-RO" sz="2800" b="1" dirty="0" smtClean="0">
                <a:solidFill>
                  <a:srgbClr val="990000"/>
                </a:solidFill>
                <a:latin typeface="Times New Roman" pitchFamily="18" charset="0"/>
                <a:cs typeface="Times New Roman" pitchFamily="18" charset="0"/>
              </a:rPr>
              <a:t>2017-1-RO01-KA102-035926</a:t>
            </a:r>
            <a:br>
              <a:rPr lang="ro-RO" sz="2800" b="1" dirty="0" smtClean="0">
                <a:solidFill>
                  <a:srgbClr val="990000"/>
                </a:solidFill>
                <a:latin typeface="Times New Roman" pitchFamily="18" charset="0"/>
                <a:cs typeface="Times New Roman" pitchFamily="18" charset="0"/>
              </a:rPr>
            </a:br>
            <a:r>
              <a:rPr lang="en-GB" sz="2800" b="1" dirty="0" smtClean="0">
                <a:solidFill>
                  <a:srgbClr val="990000"/>
                </a:solidFill>
                <a:latin typeface="Times New Roman" pitchFamily="18" charset="0"/>
                <a:cs typeface="Times New Roman" pitchFamily="18" charset="0"/>
              </a:rPr>
              <a:t>‘‘</a:t>
            </a:r>
            <a:r>
              <a:rPr lang="vi-VN" sz="2800" b="1" cap="none" dirty="0" smtClean="0">
                <a:solidFill>
                  <a:srgbClr val="990000"/>
                </a:solidFill>
                <a:latin typeface="+mn-lt"/>
                <a:cs typeface="Times New Roman" pitchFamily="18" charset="0"/>
              </a:rPr>
              <a:t>COMPETENȚE EUROPENE ÎN INDUSTRIA TEXTILĂ - ȘANSE SPORITE  PE PIAȚA MUNCII</a:t>
            </a:r>
            <a:r>
              <a:rPr lang="en-GB" sz="4000" b="1" cap="none" dirty="0" smtClean="0">
                <a:solidFill>
                  <a:srgbClr val="990000"/>
                </a:solidFill>
                <a:latin typeface="+mn-lt"/>
                <a:cs typeface="Times New Roman" pitchFamily="18" charset="0"/>
              </a:rPr>
              <a:t>’’</a:t>
            </a:r>
            <a:endParaRPr lang="ro-RO" sz="4000" cap="none" dirty="0">
              <a:solidFill>
                <a:srgbClr val="990000"/>
              </a:solidFill>
              <a:latin typeface="Arial Rounded MT Bold" pitchFamily="34" charset="0"/>
              <a:cs typeface="Times New Roman" pitchFamily="18" charset="0"/>
            </a:endParaRPr>
          </a:p>
        </p:txBody>
      </p:sp>
      <p:sp>
        <p:nvSpPr>
          <p:cNvPr id="3" name="Subtitlu 2"/>
          <p:cNvSpPr>
            <a:spLocks noGrp="1"/>
          </p:cNvSpPr>
          <p:nvPr>
            <p:ph type="subTitle" idx="1"/>
          </p:nvPr>
        </p:nvSpPr>
        <p:spPr>
          <a:xfrm>
            <a:off x="1751012" y="4310743"/>
            <a:ext cx="8689976" cy="1619794"/>
          </a:xfrm>
        </p:spPr>
        <p:txBody>
          <a:bodyPr>
            <a:normAutofit/>
          </a:bodyPr>
          <a:lstStyle/>
          <a:p>
            <a:pPr algn="r"/>
            <a:r>
              <a:rPr lang="ro-RO" sz="3200" b="1" dirty="0" smtClean="0">
                <a:solidFill>
                  <a:srgbClr val="0070C0"/>
                </a:solidFill>
                <a:latin typeface="Times New Roman" pitchFamily="18" charset="0"/>
                <a:cs typeface="Times New Roman" pitchFamily="18" charset="0"/>
              </a:rPr>
              <a:t>Flux 2 – Barcelos, Portugalia</a:t>
            </a:r>
          </a:p>
          <a:p>
            <a:pPr algn="r"/>
            <a:r>
              <a:rPr lang="ro-RO" sz="3200" b="1" dirty="0" smtClean="0">
                <a:solidFill>
                  <a:srgbClr val="0070C0"/>
                </a:solidFill>
                <a:latin typeface="Times New Roman" pitchFamily="18" charset="0"/>
                <a:cs typeface="Times New Roman" pitchFamily="18" charset="0"/>
              </a:rPr>
              <a:t>01-18.10. 2018</a:t>
            </a:r>
            <a:endParaRPr lang="en-US" sz="3200" b="1" dirty="0" smtClean="0">
              <a:solidFill>
                <a:srgbClr val="0070C0"/>
              </a:solidFill>
              <a:latin typeface="Times New Roman" pitchFamily="18" charset="0"/>
              <a:cs typeface="Times New Roman" pitchFamily="18" charset="0"/>
            </a:endParaRPr>
          </a:p>
          <a:p>
            <a:endParaRPr lang="ro-RO" dirty="0"/>
          </a:p>
        </p:txBody>
      </p:sp>
    </p:spTree>
    <p:extLst>
      <p:ext uri="{BB962C8B-B14F-4D97-AF65-F5344CB8AC3E}">
        <p14:creationId xmlns:p14="http://schemas.microsoft.com/office/powerpoint/2010/main" xmlns="" val="2904722292"/>
      </p:ext>
    </p:extLst>
  </p:cSld>
  <p:clrMapOvr>
    <a:masterClrMapping/>
  </p:clrMapOvr>
  <p:transition spd="med" advClick="0" advTm="10000">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09007"/>
            <a:ext cx="10364451" cy="770707"/>
          </a:xfrm>
        </p:spPr>
        <p:txBody>
          <a:bodyPr>
            <a:normAutofit/>
          </a:bodyPr>
          <a:lstStyle/>
          <a:p>
            <a:r>
              <a:rPr lang="ro-RO" sz="2400" b="1" cap="none" dirty="0" smtClean="0">
                <a:latin typeface="Times New Roman" pitchFamily="18" charset="0"/>
                <a:cs typeface="Times New Roman" pitchFamily="18" charset="0"/>
              </a:rPr>
              <a:t>Impresii de turist</a:t>
            </a:r>
            <a:endParaRPr lang="en-US" sz="2400" b="1" cap="none"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913774" y="1149532"/>
            <a:ext cx="10363826" cy="4641668"/>
          </a:xfrm>
        </p:spPr>
        <p:txBody>
          <a:bodyPr>
            <a:normAutofit/>
          </a:bodyPr>
          <a:lstStyle/>
          <a:p>
            <a:r>
              <a:rPr lang="ro-RO" sz="1600" cap="none" dirty="0" smtClean="0">
                <a:latin typeface="Times New Roman" pitchFamily="18" charset="0"/>
                <a:cs typeface="Times New Roman" pitchFamily="18" charset="0"/>
              </a:rPr>
              <a:t>Firma-gazdă a organizat la fiecare sfârșit de săptămână  excursii și vizite  la obiective turistice din nordul Portugaliei:  orașele Guimaraes, Braga, Porto, Ponte de Lima, Viana do Castelo, Valenca, Tui (Spania). În acest fel am avut ocazia să cunoaștem măreția realizărilor poporului portughez de-a lungul istoriei sale, dar mai ales mândria și bucuria ghizilor de la Asociație de a ne vorbi despre diverse edificii și monumente istorice, despre marile lor descoperiri geografice și despre multe alte lucruri interesante!</a:t>
            </a:r>
            <a:endParaRPr lang="en-US" sz="1600" cap="none" dirty="0">
              <a:latin typeface="Times New Roman" pitchFamily="18" charset="0"/>
              <a:cs typeface="Times New Roman" pitchFamily="18" charset="0"/>
            </a:endParaRPr>
          </a:p>
        </p:txBody>
      </p:sp>
      <p:pic>
        <p:nvPicPr>
          <p:cNvPr id="4" name="Picture 3" descr="8d35104f-5849-4f51-a345-e1ca79047e57.jpg"/>
          <p:cNvPicPr>
            <a:picLocks noChangeAspect="1"/>
          </p:cNvPicPr>
          <p:nvPr/>
        </p:nvPicPr>
        <p:blipFill>
          <a:blip r:embed="rId2"/>
          <a:stretch>
            <a:fillRect/>
          </a:stretch>
        </p:blipFill>
        <p:spPr>
          <a:xfrm>
            <a:off x="6309359" y="2664821"/>
            <a:ext cx="5373189" cy="3526973"/>
          </a:xfrm>
          <a:prstGeom prst="rect">
            <a:avLst/>
          </a:prstGeom>
        </p:spPr>
      </p:pic>
      <p:pic>
        <p:nvPicPr>
          <p:cNvPr id="5" name="Picture 4" descr="b9dddfaa-f778-4b9d-9428-72cbe958da06.jpg"/>
          <p:cNvPicPr>
            <a:picLocks noChangeAspect="1"/>
          </p:cNvPicPr>
          <p:nvPr/>
        </p:nvPicPr>
        <p:blipFill>
          <a:blip r:embed="rId3"/>
          <a:stretch>
            <a:fillRect/>
          </a:stretch>
        </p:blipFill>
        <p:spPr>
          <a:xfrm>
            <a:off x="339634" y="2664823"/>
            <a:ext cx="5669280" cy="3553097"/>
          </a:xfrm>
          <a:prstGeom prst="rect">
            <a:avLst/>
          </a:prstGeom>
        </p:spPr>
      </p:pic>
    </p:spTree>
  </p:cSld>
  <p:clrMapOvr>
    <a:masterClrMapping/>
  </p:clrMapOvr>
  <p:transition spd="med" advClick="0" advTm="30000">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95944"/>
            <a:ext cx="10364451" cy="613954"/>
          </a:xfrm>
        </p:spPr>
        <p:txBody>
          <a:bodyPr>
            <a:normAutofit/>
          </a:bodyPr>
          <a:lstStyle/>
          <a:p>
            <a:r>
              <a:rPr lang="ro-RO" sz="2400" b="1" cap="none" dirty="0" smtClean="0">
                <a:latin typeface="Times New Roman" pitchFamily="18" charset="0"/>
                <a:cs typeface="Times New Roman" pitchFamily="18" charset="0"/>
              </a:rPr>
              <a:t>Festivitatea de premiere</a:t>
            </a:r>
            <a:endParaRPr lang="en-US" sz="2400" b="1" cap="none"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913774" y="862150"/>
            <a:ext cx="10363826" cy="4929050"/>
          </a:xfrm>
        </p:spPr>
        <p:txBody>
          <a:bodyPr>
            <a:normAutofit/>
          </a:bodyPr>
          <a:lstStyle/>
          <a:p>
            <a:r>
              <a:rPr lang="ro-RO" sz="1600" cap="none" dirty="0" smtClean="0">
                <a:latin typeface="Times New Roman" pitchFamily="18" charset="0"/>
                <a:cs typeface="Times New Roman" pitchFamily="18" charset="0"/>
              </a:rPr>
              <a:t>Ziua de 18 octombrie a fost ziua în care am cules roadele muncii de 3 săptămâni, ziua în care </a:t>
            </a:r>
            <a:r>
              <a:rPr lang="en-US" sz="1600" cap="none" dirty="0" smtClean="0">
                <a:latin typeface="Times New Roman" pitchFamily="18" charset="0"/>
                <a:cs typeface="Times New Roman" pitchFamily="18" charset="0"/>
              </a:rPr>
              <a:t>a</a:t>
            </a:r>
            <a:r>
              <a:rPr lang="ro-RO" sz="1600" cap="none" dirty="0" smtClean="0">
                <a:latin typeface="Times New Roman" pitchFamily="18" charset="0"/>
                <a:cs typeface="Times New Roman" pitchFamily="18" charset="0"/>
              </a:rPr>
              <a:t> avut loc Festivitatea de premiere, în cadrul căreia elevele au primit Certificatele Europass, iar cadrele didactice însoțitoare diplome de participare, alături de un simbol specific Portugaliei, care să ne amintească tuturor de momentele unice petrecute aici!</a:t>
            </a:r>
            <a:endParaRPr lang="en-US" sz="1600" cap="none" dirty="0">
              <a:latin typeface="Times New Roman" pitchFamily="18" charset="0"/>
              <a:cs typeface="Times New Roman" pitchFamily="18" charset="0"/>
            </a:endParaRPr>
          </a:p>
        </p:txBody>
      </p:sp>
      <p:pic>
        <p:nvPicPr>
          <p:cNvPr id="4" name="Picture 3" descr="22383948-1a66-4d22-a9bb-fc751cfbadd7.jpg"/>
          <p:cNvPicPr>
            <a:picLocks noChangeAspect="1"/>
          </p:cNvPicPr>
          <p:nvPr/>
        </p:nvPicPr>
        <p:blipFill>
          <a:blip r:embed="rId2"/>
          <a:stretch>
            <a:fillRect/>
          </a:stretch>
        </p:blipFill>
        <p:spPr>
          <a:xfrm>
            <a:off x="170688" y="2443624"/>
            <a:ext cx="4345577" cy="3448595"/>
          </a:xfrm>
          <a:prstGeom prst="rect">
            <a:avLst/>
          </a:prstGeom>
        </p:spPr>
      </p:pic>
      <p:pic>
        <p:nvPicPr>
          <p:cNvPr id="5" name="Picture 4" descr="51340efe-cab1-445b-ae06-6679586c6889.jpg"/>
          <p:cNvPicPr>
            <a:picLocks noChangeAspect="1"/>
          </p:cNvPicPr>
          <p:nvPr/>
        </p:nvPicPr>
        <p:blipFill>
          <a:blip r:embed="rId3"/>
          <a:stretch>
            <a:fillRect/>
          </a:stretch>
        </p:blipFill>
        <p:spPr>
          <a:xfrm>
            <a:off x="4733109" y="1881051"/>
            <a:ext cx="6983403" cy="4727013"/>
          </a:xfrm>
          <a:prstGeom prst="rect">
            <a:avLst/>
          </a:prstGeom>
        </p:spPr>
      </p:pic>
    </p:spTree>
  </p:cSld>
  <p:clrMapOvr>
    <a:masterClrMapping/>
  </p:clrMapOvr>
  <p:transition spd="med" advClick="0" advTm="30000">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48195"/>
            <a:ext cx="10364451" cy="796834"/>
          </a:xfrm>
        </p:spPr>
        <p:txBody>
          <a:bodyPr>
            <a:normAutofit/>
          </a:bodyPr>
          <a:lstStyle/>
          <a:p>
            <a:r>
              <a:rPr lang="ro-RO" sz="2400" b="1" cap="none" dirty="0" smtClean="0">
                <a:latin typeface="Times New Roman" pitchFamily="18" charset="0"/>
                <a:cs typeface="Times New Roman" pitchFamily="18" charset="0"/>
              </a:rPr>
              <a:t>Români în Portugalia</a:t>
            </a:r>
            <a:endParaRPr lang="en-US" sz="2400" b="1" cap="none"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913774" y="1240972"/>
            <a:ext cx="10363826" cy="4550228"/>
          </a:xfrm>
        </p:spPr>
        <p:txBody>
          <a:bodyPr>
            <a:normAutofit/>
          </a:bodyPr>
          <a:lstStyle/>
          <a:p>
            <a:r>
              <a:rPr lang="ro-RO" sz="1600" cap="none" dirty="0" smtClean="0">
                <a:latin typeface="Times New Roman" pitchFamily="18" charset="0"/>
                <a:cs typeface="Times New Roman" pitchFamily="18" charset="0"/>
              </a:rPr>
              <a:t>Am avut deosebita plăcere să cunoaștem în această perioadă grupul de elevi de la Colegiul Tehnic </a:t>
            </a:r>
            <a:r>
              <a:rPr lang="en-GB" sz="1600" cap="none" dirty="0" smtClean="0">
                <a:latin typeface="Times New Roman" pitchFamily="18" charset="0"/>
                <a:cs typeface="Times New Roman" pitchFamily="18" charset="0"/>
              </a:rPr>
              <a:t>‘‘</a:t>
            </a:r>
            <a:r>
              <a:rPr lang="ro-RO" sz="1600" cap="none" dirty="0" smtClean="0">
                <a:latin typeface="Times New Roman" pitchFamily="18" charset="0"/>
                <a:cs typeface="Times New Roman" pitchFamily="18" charset="0"/>
              </a:rPr>
              <a:t>Unirea</a:t>
            </a:r>
            <a:r>
              <a:rPr lang="en-GB" sz="1600" cap="none" dirty="0" smtClean="0">
                <a:latin typeface="Times New Roman" pitchFamily="18" charset="0"/>
                <a:cs typeface="Times New Roman" pitchFamily="18" charset="0"/>
              </a:rPr>
              <a:t>’’ </a:t>
            </a:r>
            <a:r>
              <a:rPr lang="ro-RO" sz="1600" cap="none" dirty="0" smtClean="0">
                <a:latin typeface="Times New Roman" pitchFamily="18" charset="0"/>
                <a:cs typeface="Times New Roman" pitchFamily="18" charset="0"/>
              </a:rPr>
              <a:t>Ștei, pe care i-am invitat la festivitatea noastră de premiere</a:t>
            </a:r>
            <a:r>
              <a:rPr lang="en-GB" sz="1600" cap="none" dirty="0" smtClean="0">
                <a:latin typeface="Times New Roman" pitchFamily="18" charset="0"/>
                <a:cs typeface="Times New Roman" pitchFamily="18" charset="0"/>
              </a:rPr>
              <a:t>, </a:t>
            </a:r>
            <a:r>
              <a:rPr lang="ro-RO" sz="1600" cap="none" dirty="0" smtClean="0">
                <a:latin typeface="Times New Roman" pitchFamily="18" charset="0"/>
                <a:cs typeface="Times New Roman" pitchFamily="18" charset="0"/>
              </a:rPr>
              <a:t>cu care am socializat pe toată perioada stagiului de formare</a:t>
            </a:r>
            <a:r>
              <a:rPr lang="en-GB" sz="1600" cap="none" dirty="0" smtClean="0">
                <a:latin typeface="Times New Roman" pitchFamily="18" charset="0"/>
                <a:cs typeface="Times New Roman" pitchFamily="18" charset="0"/>
              </a:rPr>
              <a:t> </a:t>
            </a:r>
            <a:r>
              <a:rPr lang="ro-RO" sz="1600" cap="none" dirty="0" smtClean="0">
                <a:latin typeface="Times New Roman" pitchFamily="18" charset="0"/>
                <a:cs typeface="Times New Roman" pitchFamily="18" charset="0"/>
              </a:rPr>
              <a:t>și alături de care am savurat un delicios tort </a:t>
            </a:r>
            <a:r>
              <a:rPr lang="en-US" sz="1600" cap="none" dirty="0" err="1" smtClean="0">
                <a:latin typeface="Times New Roman" pitchFamily="18" charset="0"/>
                <a:cs typeface="Times New Roman" pitchFamily="18" charset="0"/>
              </a:rPr>
              <a:t>oferit</a:t>
            </a:r>
            <a:r>
              <a:rPr lang="en-US" sz="1600" cap="none" dirty="0" smtClean="0">
                <a:latin typeface="Times New Roman" pitchFamily="18" charset="0"/>
                <a:cs typeface="Times New Roman" pitchFamily="18" charset="0"/>
              </a:rPr>
              <a:t>  de </a:t>
            </a:r>
            <a:r>
              <a:rPr lang="en-US" sz="1600" cap="none" dirty="0" err="1" smtClean="0">
                <a:latin typeface="Times New Roman" pitchFamily="18" charset="0"/>
                <a:cs typeface="Times New Roman" pitchFamily="18" charset="0"/>
              </a:rPr>
              <a:t>gazde</a:t>
            </a:r>
            <a:r>
              <a:rPr lang="en-US" sz="1600" cap="none" dirty="0" smtClean="0">
                <a:latin typeface="Times New Roman" pitchFamily="18" charset="0"/>
                <a:cs typeface="Times New Roman" pitchFamily="18" charset="0"/>
              </a:rPr>
              <a:t> </a:t>
            </a:r>
            <a:r>
              <a:rPr lang="ro-RO" sz="1600" cap="none" dirty="0" smtClean="0">
                <a:latin typeface="Times New Roman" pitchFamily="18" charset="0"/>
                <a:cs typeface="Times New Roman" pitchFamily="18" charset="0"/>
              </a:rPr>
              <a:t>cu prilejul Festivității de premiere.</a:t>
            </a:r>
            <a:endParaRPr lang="en-US" sz="1600" cap="none" dirty="0">
              <a:latin typeface="Times New Roman" pitchFamily="18" charset="0"/>
              <a:cs typeface="Times New Roman" pitchFamily="18" charset="0"/>
            </a:endParaRPr>
          </a:p>
        </p:txBody>
      </p:sp>
      <p:pic>
        <p:nvPicPr>
          <p:cNvPr id="4" name="Picture 3" descr="1d8c129a-e53d-40b9-bc4f-c7e18a340d32.jpg"/>
          <p:cNvPicPr>
            <a:picLocks noChangeAspect="1"/>
          </p:cNvPicPr>
          <p:nvPr/>
        </p:nvPicPr>
        <p:blipFill>
          <a:blip r:embed="rId2"/>
          <a:stretch>
            <a:fillRect/>
          </a:stretch>
        </p:blipFill>
        <p:spPr>
          <a:xfrm>
            <a:off x="158496" y="2481942"/>
            <a:ext cx="5432407" cy="3918857"/>
          </a:xfrm>
          <a:prstGeom prst="rect">
            <a:avLst/>
          </a:prstGeom>
        </p:spPr>
      </p:pic>
      <p:pic>
        <p:nvPicPr>
          <p:cNvPr id="5" name="Picture 4" descr="ac8222be-ea81-4c83-bcdc-6ec41911a743.jpg"/>
          <p:cNvPicPr>
            <a:picLocks noChangeAspect="1"/>
          </p:cNvPicPr>
          <p:nvPr/>
        </p:nvPicPr>
        <p:blipFill>
          <a:blip r:embed="rId3"/>
          <a:stretch>
            <a:fillRect/>
          </a:stretch>
        </p:blipFill>
        <p:spPr>
          <a:xfrm>
            <a:off x="5656218" y="2481942"/>
            <a:ext cx="6182214" cy="3905795"/>
          </a:xfrm>
          <a:prstGeom prst="rect">
            <a:avLst/>
          </a:prstGeom>
        </p:spPr>
      </p:pic>
    </p:spTree>
  </p:cSld>
  <p:clrMapOvr>
    <a:masterClrMapping/>
  </p:clrMapOvr>
  <p:transition spd="med" advClick="0" advTm="300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35132"/>
            <a:ext cx="10364451" cy="836022"/>
          </a:xfrm>
        </p:spPr>
        <p:txBody>
          <a:bodyPr>
            <a:normAutofit/>
          </a:bodyPr>
          <a:lstStyle/>
          <a:p>
            <a:r>
              <a:rPr lang="ro-RO" sz="2400" b="1" cap="none" dirty="0" smtClean="0">
                <a:latin typeface="Times New Roman" pitchFamily="18" charset="0"/>
                <a:cs typeface="Times New Roman" pitchFamily="18" charset="0"/>
              </a:rPr>
              <a:t>Prezentarea grupului la plecare</a:t>
            </a:r>
            <a:endParaRPr lang="en-US" sz="2400" b="1" cap="none"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913774" y="1058092"/>
            <a:ext cx="10363826" cy="4733108"/>
          </a:xfrm>
          <a:effectLst>
            <a:glow rad="63500">
              <a:schemeClr val="accent1">
                <a:satMod val="175000"/>
                <a:alpha val="40000"/>
              </a:schemeClr>
            </a:glow>
          </a:effectLst>
        </p:spPr>
        <p:txBody>
          <a:bodyPr>
            <a:normAutofit/>
          </a:bodyPr>
          <a:lstStyle/>
          <a:p>
            <a:r>
              <a:rPr lang="ro-RO" sz="1600" cap="none" dirty="0" smtClean="0">
                <a:latin typeface="Times New Roman" pitchFamily="18" charset="0"/>
                <a:cs typeface="Times New Roman" pitchFamily="18" charset="0"/>
              </a:rPr>
              <a:t>Pregătirea pentru prima noastră ieșire din țară a început încă de la aflarea veștii că vom participa la programul Erasmus+ </a:t>
            </a:r>
            <a:r>
              <a:rPr lang="ro-RO" sz="1600" cap="none" dirty="0" smtClean="0">
                <a:latin typeface="Times New Roman" pitchFamily="18" charset="0"/>
                <a:cs typeface="Times New Roman" pitchFamily="18" charset="0"/>
              </a:rPr>
              <a:t>și </a:t>
            </a:r>
            <a:r>
              <a:rPr lang="ro-RO" sz="1600" cap="none" dirty="0" smtClean="0">
                <a:latin typeface="Times New Roman" pitchFamily="18" charset="0"/>
                <a:cs typeface="Times New Roman" pitchFamily="18" charset="0"/>
              </a:rPr>
              <a:t>iată-ne gata de călătorie.... spre necunoscut, dar cu atâtea  speranțe, vise, reținere, temeri, un amalgam de sentimente contradictorii!</a:t>
            </a:r>
          </a:p>
          <a:p>
            <a:pPr>
              <a:buNone/>
            </a:pPr>
            <a:endParaRPr lang="en-US" sz="1400" cap="none" dirty="0">
              <a:latin typeface="Times New Roman" pitchFamily="18" charset="0"/>
              <a:cs typeface="Times New Roman" pitchFamily="18" charset="0"/>
            </a:endParaRPr>
          </a:p>
        </p:txBody>
      </p:sp>
      <p:pic>
        <p:nvPicPr>
          <p:cNvPr id="4" name="Picture 3" descr="B11.JPG"/>
          <p:cNvPicPr>
            <a:picLocks noChangeAspect="1"/>
          </p:cNvPicPr>
          <p:nvPr/>
        </p:nvPicPr>
        <p:blipFill>
          <a:blip r:embed="rId2"/>
          <a:stretch>
            <a:fillRect/>
          </a:stretch>
        </p:blipFill>
        <p:spPr>
          <a:xfrm rot="-1200000">
            <a:off x="-22270" y="2528423"/>
            <a:ext cx="4043675" cy="3502140"/>
          </a:xfrm>
          <a:prstGeom prst="rect">
            <a:avLst/>
          </a:prstGeom>
        </p:spPr>
      </p:pic>
      <p:pic>
        <p:nvPicPr>
          <p:cNvPr id="6" name="Picture 5" descr="B7.JPG"/>
          <p:cNvPicPr>
            <a:picLocks noChangeAspect="1"/>
          </p:cNvPicPr>
          <p:nvPr/>
        </p:nvPicPr>
        <p:blipFill>
          <a:blip r:embed="rId3"/>
          <a:stretch>
            <a:fillRect/>
          </a:stretch>
        </p:blipFill>
        <p:spPr>
          <a:xfrm rot="1200000">
            <a:off x="8543939" y="2329940"/>
            <a:ext cx="3230915" cy="4062549"/>
          </a:xfrm>
          <a:prstGeom prst="rect">
            <a:avLst/>
          </a:prstGeom>
        </p:spPr>
      </p:pic>
      <p:pic>
        <p:nvPicPr>
          <p:cNvPr id="8" name="Picture 7" descr="SAM_7944.JPG"/>
          <p:cNvPicPr>
            <a:picLocks noChangeAspect="1"/>
          </p:cNvPicPr>
          <p:nvPr/>
        </p:nvPicPr>
        <p:blipFill>
          <a:blip r:embed="rId4"/>
          <a:stretch>
            <a:fillRect/>
          </a:stretch>
        </p:blipFill>
        <p:spPr>
          <a:xfrm>
            <a:off x="4245429" y="2011681"/>
            <a:ext cx="4084320" cy="4271554"/>
          </a:xfrm>
          <a:prstGeom prst="rect">
            <a:avLst/>
          </a:prstGeom>
        </p:spPr>
      </p:pic>
    </p:spTree>
  </p:cSld>
  <p:clrMapOvr>
    <a:masterClrMapping/>
  </p:clrMapOvr>
  <p:transition spd="med" advClick="0" advTm="30000">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61258"/>
            <a:ext cx="10364451" cy="705394"/>
          </a:xfrm>
        </p:spPr>
        <p:txBody>
          <a:bodyPr>
            <a:normAutofit fontScale="90000"/>
          </a:bodyPr>
          <a:lstStyle/>
          <a:p>
            <a:r>
              <a:rPr lang="ro-RO" sz="2000" b="1" cap="none" dirty="0" smtClean="0">
                <a:latin typeface="Times New Roman" pitchFamily="18" charset="0"/>
                <a:cs typeface="Times New Roman" pitchFamily="18" charset="0"/>
              </a:rPr>
              <a:t/>
            </a:r>
            <a:br>
              <a:rPr lang="ro-RO" sz="2000" b="1" cap="none" dirty="0" smtClean="0">
                <a:latin typeface="Times New Roman" pitchFamily="18" charset="0"/>
                <a:cs typeface="Times New Roman" pitchFamily="18" charset="0"/>
              </a:rPr>
            </a:br>
            <a:r>
              <a:rPr lang="ro-RO" sz="2700" b="1" cap="none" dirty="0" smtClean="0">
                <a:latin typeface="Times New Roman" pitchFamily="18" charset="0"/>
                <a:cs typeface="Times New Roman" pitchFamily="18" charset="0"/>
              </a:rPr>
              <a:t>Întâmpinarea la aeroport</a:t>
            </a:r>
            <a:r>
              <a:rPr lang="en-US" sz="2000" cap="small" dirty="0" smtClean="0"/>
              <a:t/>
            </a:r>
            <a:br>
              <a:rPr lang="en-US" sz="2000" cap="small" dirty="0" smtClean="0"/>
            </a:br>
            <a:r>
              <a:rPr lang="ro-RO" sz="2000" b="1" dirty="0" smtClean="0">
                <a:latin typeface="Times New Roman" pitchFamily="18" charset="0"/>
                <a:cs typeface="Times New Roman" pitchFamily="18" charset="0"/>
              </a:rPr>
              <a:t/>
            </a:r>
            <a:br>
              <a:rPr lang="ro-RO" sz="2000" b="1" dirty="0" smtClean="0">
                <a:latin typeface="Times New Roman" pitchFamily="18" charset="0"/>
                <a:cs typeface="Times New Roman" pitchFamily="18" charset="0"/>
              </a:rPr>
            </a:br>
            <a:endParaRPr lang="en-US" sz="2000" b="1"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913774" y="822960"/>
            <a:ext cx="10363826" cy="4968240"/>
          </a:xfrm>
        </p:spPr>
        <p:txBody>
          <a:bodyPr>
            <a:normAutofit/>
          </a:bodyPr>
          <a:lstStyle/>
          <a:p>
            <a:r>
              <a:rPr lang="ro-RO" sz="1600" cap="none" dirty="0" smtClean="0">
                <a:latin typeface="Times New Roman" pitchFamily="18" charset="0"/>
                <a:cs typeface="Times New Roman" pitchFamily="18" charset="0"/>
              </a:rPr>
              <a:t>După o lungă și grea călătorie , când am ajuns în aeroportul din Porto, reprezentantul asociației partenere</a:t>
            </a:r>
            <a:r>
              <a:rPr lang="ro-RO" sz="1600" b="1" cap="none" dirty="0" smtClean="0">
                <a:latin typeface="Times New Roman" pitchFamily="18" charset="0"/>
                <a:cs typeface="Times New Roman" pitchFamily="18" charset="0"/>
              </a:rPr>
              <a:t> </a:t>
            </a:r>
            <a:r>
              <a:rPr lang="ro-RO" sz="1600" cap="none" dirty="0" smtClean="0">
                <a:latin typeface="Times New Roman" pitchFamily="18" charset="0"/>
                <a:cs typeface="Times New Roman" pitchFamily="18" charset="0"/>
              </a:rPr>
              <a:t>Mobility Friends</a:t>
            </a:r>
            <a:r>
              <a:rPr lang="en-GB" sz="1600" cap="none" dirty="0" smtClean="0">
                <a:latin typeface="Times New Roman" pitchFamily="18" charset="0"/>
                <a:cs typeface="Times New Roman" pitchFamily="18" charset="0"/>
              </a:rPr>
              <a:t> (Amigos </a:t>
            </a:r>
            <a:r>
              <a:rPr lang="en-GB" sz="1600" cap="none" dirty="0" err="1" smtClean="0">
                <a:latin typeface="Times New Roman" pitchFamily="18" charset="0"/>
                <a:cs typeface="Times New Roman" pitchFamily="18" charset="0"/>
              </a:rPr>
              <a:t>da</a:t>
            </a:r>
            <a:r>
              <a:rPr lang="en-GB" sz="1600" cap="none" dirty="0" smtClean="0">
                <a:latin typeface="Times New Roman" pitchFamily="18" charset="0"/>
                <a:cs typeface="Times New Roman" pitchFamily="18" charset="0"/>
              </a:rPr>
              <a:t> </a:t>
            </a:r>
            <a:r>
              <a:rPr lang="en-GB" sz="1600" cap="none" dirty="0" err="1" smtClean="0">
                <a:latin typeface="Times New Roman" pitchFamily="18" charset="0"/>
                <a:cs typeface="Times New Roman" pitchFamily="18" charset="0"/>
              </a:rPr>
              <a:t>Mobilidade</a:t>
            </a:r>
            <a:r>
              <a:rPr lang="en-GB" sz="1600" cap="none" dirty="0" smtClean="0">
                <a:latin typeface="Times New Roman" pitchFamily="18" charset="0"/>
                <a:cs typeface="Times New Roman" pitchFamily="18" charset="0"/>
              </a:rPr>
              <a:t>)</a:t>
            </a:r>
            <a:r>
              <a:rPr lang="ro-RO" sz="1600" cap="none" dirty="0" smtClean="0">
                <a:latin typeface="Times New Roman" pitchFamily="18" charset="0"/>
                <a:cs typeface="Times New Roman" pitchFamily="18" charset="0"/>
              </a:rPr>
              <a:t> ne-a oferit o primire călduroasă:  în agitația și imensitatea peisajului străin,  acesta flutura steagul românesc în semn de recunoaștere!!</a:t>
            </a:r>
            <a:endParaRPr lang="en-US" sz="1600" cap="none" dirty="0">
              <a:latin typeface="Times New Roman" pitchFamily="18" charset="0"/>
              <a:cs typeface="Times New Roman" pitchFamily="18" charset="0"/>
            </a:endParaRPr>
          </a:p>
        </p:txBody>
      </p:sp>
      <p:pic>
        <p:nvPicPr>
          <p:cNvPr id="4" name="Picture 3" descr="6aec1ac1-24c2-4df5-8603-08d858f2974e.jpg"/>
          <p:cNvPicPr>
            <a:picLocks noChangeAspect="1"/>
          </p:cNvPicPr>
          <p:nvPr/>
        </p:nvPicPr>
        <p:blipFill>
          <a:blip r:embed="rId2"/>
          <a:stretch>
            <a:fillRect/>
          </a:stretch>
        </p:blipFill>
        <p:spPr>
          <a:xfrm>
            <a:off x="1358536" y="1789613"/>
            <a:ext cx="9548948" cy="4885508"/>
          </a:xfrm>
          <a:prstGeom prst="rect">
            <a:avLst/>
          </a:prstGeom>
        </p:spPr>
      </p:pic>
    </p:spTree>
  </p:cSld>
  <p:clrMapOvr>
    <a:masterClrMapping/>
  </p:clrMapOvr>
  <p:transition spd="med" advClick="0" advTm="30000">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557140"/>
          </a:xfrm>
        </p:spPr>
        <p:txBody>
          <a:bodyPr>
            <a:normAutofit/>
          </a:bodyPr>
          <a:lstStyle/>
          <a:p>
            <a:r>
              <a:rPr lang="ro-RO" sz="2400" b="1" cap="none" dirty="0" smtClean="0">
                <a:latin typeface="Times New Roman" pitchFamily="18" charset="0"/>
                <a:cs typeface="Times New Roman" pitchFamily="18" charset="0"/>
              </a:rPr>
              <a:t>Firma Com-Prensa</a:t>
            </a:r>
            <a:endParaRPr lang="en-US" sz="2400" b="1" cap="none"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913774" y="1136470"/>
            <a:ext cx="10363826" cy="4654730"/>
          </a:xfrm>
        </p:spPr>
        <p:txBody>
          <a:bodyPr>
            <a:normAutofit/>
          </a:bodyPr>
          <a:lstStyle/>
          <a:p>
            <a:r>
              <a:rPr lang="ro-RO" sz="1600" cap="none" dirty="0" smtClean="0">
                <a:latin typeface="Times New Roman" pitchFamily="18" charset="0"/>
                <a:cs typeface="Times New Roman" pitchFamily="18" charset="0"/>
              </a:rPr>
              <a:t>Firma Com-Prensa are un profil ce corespunde nevoilor de formare formulate de noi în proiect, fiind specializată pe întreg ciclul de producție, de la materie primă la produs finit și având ca dotări utilaje moderne și performante.</a:t>
            </a:r>
            <a:endParaRPr lang="en-US" sz="1600" cap="none" dirty="0">
              <a:latin typeface="Times New Roman" pitchFamily="18" charset="0"/>
              <a:cs typeface="Times New Roman" pitchFamily="18" charset="0"/>
            </a:endParaRPr>
          </a:p>
        </p:txBody>
      </p:sp>
      <p:pic>
        <p:nvPicPr>
          <p:cNvPr id="5" name="Picture 4" descr="36620584_1294543383981435_6429869692004859904_n.jpg"/>
          <p:cNvPicPr>
            <a:picLocks noChangeAspect="1"/>
          </p:cNvPicPr>
          <p:nvPr/>
        </p:nvPicPr>
        <p:blipFill>
          <a:blip r:embed="rId2"/>
          <a:stretch>
            <a:fillRect/>
          </a:stretch>
        </p:blipFill>
        <p:spPr>
          <a:xfrm rot="-1200000">
            <a:off x="72944" y="2622743"/>
            <a:ext cx="5725885" cy="3503160"/>
          </a:xfrm>
          <a:prstGeom prst="rect">
            <a:avLst/>
          </a:prstGeom>
        </p:spPr>
      </p:pic>
      <p:pic>
        <p:nvPicPr>
          <p:cNvPr id="6" name="Picture 5" descr="43117167_242530596438027_4291383837281222656_n.jpg"/>
          <p:cNvPicPr>
            <a:picLocks noChangeAspect="1"/>
          </p:cNvPicPr>
          <p:nvPr/>
        </p:nvPicPr>
        <p:blipFill>
          <a:blip r:embed="rId3"/>
          <a:stretch>
            <a:fillRect/>
          </a:stretch>
        </p:blipFill>
        <p:spPr>
          <a:xfrm rot="1200000">
            <a:off x="6453982" y="2621944"/>
            <a:ext cx="5434072" cy="3696347"/>
          </a:xfrm>
          <a:prstGeom prst="rect">
            <a:avLst/>
          </a:prstGeom>
        </p:spPr>
      </p:pic>
    </p:spTree>
  </p:cSld>
  <p:clrMapOvr>
    <a:masterClrMapping/>
  </p:clrMapOvr>
  <p:transition spd="med" advClick="0" advTm="30000">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21" y="378822"/>
            <a:ext cx="10364451" cy="796836"/>
          </a:xfrm>
        </p:spPr>
        <p:txBody>
          <a:bodyPr>
            <a:normAutofit/>
          </a:bodyPr>
          <a:lstStyle/>
          <a:p>
            <a:r>
              <a:rPr lang="en-US" sz="2400" b="1" cap="none" dirty="0" err="1" smtClean="0">
                <a:latin typeface="Times New Roman" pitchFamily="18" charset="0"/>
                <a:cs typeface="Times New Roman" pitchFamily="18" charset="0"/>
              </a:rPr>
              <a:t>Munca</a:t>
            </a:r>
            <a:r>
              <a:rPr lang="en-US" sz="2400" b="1" cap="none" dirty="0" smtClean="0">
                <a:latin typeface="Times New Roman" pitchFamily="18" charset="0"/>
                <a:cs typeface="Times New Roman" pitchFamily="18" charset="0"/>
              </a:rPr>
              <a:t> </a:t>
            </a:r>
            <a:r>
              <a:rPr lang="ro-RO" sz="2400" b="1" cap="none" dirty="0" smtClean="0">
                <a:latin typeface="Times New Roman" pitchFamily="18" charset="0"/>
                <a:cs typeface="Times New Roman" pitchFamily="18" charset="0"/>
              </a:rPr>
              <a:t>î</a:t>
            </a:r>
            <a:r>
              <a:rPr lang="en-US" sz="2400" b="1" cap="none" dirty="0" smtClean="0">
                <a:latin typeface="Times New Roman" pitchFamily="18" charset="0"/>
                <a:cs typeface="Times New Roman" pitchFamily="18" charset="0"/>
              </a:rPr>
              <a:t>n fabric</a:t>
            </a:r>
            <a:r>
              <a:rPr lang="ro-RO" sz="2400" b="1" cap="none" dirty="0" smtClean="0">
                <a:latin typeface="Times New Roman" pitchFamily="18" charset="0"/>
                <a:cs typeface="Times New Roman" pitchFamily="18" charset="0"/>
              </a:rPr>
              <a:t>ă</a:t>
            </a:r>
            <a:endParaRPr lang="en-US" sz="2400" b="1" cap="none"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913774" y="1149532"/>
            <a:ext cx="10363826" cy="4641668"/>
          </a:xfrm>
        </p:spPr>
        <p:txBody>
          <a:bodyPr>
            <a:normAutofit/>
          </a:bodyPr>
          <a:lstStyle/>
          <a:p>
            <a:r>
              <a:rPr lang="ro-RO" sz="1600" cap="none" dirty="0" smtClean="0">
                <a:latin typeface="Times New Roman" pitchFamily="18" charset="0"/>
                <a:cs typeface="Times New Roman" pitchFamily="18" charset="0"/>
              </a:rPr>
              <a:t> La fluxul 2 de mobilitate au participat un număr de 15 eleve , care au efectuat un stagiu de 84 de ore de instruire practică, corespunzătoare modulului </a:t>
            </a:r>
            <a:r>
              <a:rPr lang="en-GB" sz="1600" cap="none" dirty="0" smtClean="0">
                <a:latin typeface="Times New Roman" pitchFamily="18" charset="0"/>
                <a:cs typeface="Times New Roman" pitchFamily="18" charset="0"/>
              </a:rPr>
              <a:t> ‘‘</a:t>
            </a:r>
            <a:r>
              <a:rPr lang="ro-RO" sz="1600" cap="none" dirty="0" smtClean="0">
                <a:latin typeface="Times New Roman" pitchFamily="18" charset="0"/>
                <a:cs typeface="Times New Roman" pitchFamily="18" charset="0"/>
              </a:rPr>
              <a:t>Proces de producție în confecții</a:t>
            </a:r>
            <a:r>
              <a:rPr lang="en-GB" sz="1600" cap="none" dirty="0" smtClean="0">
                <a:latin typeface="Times New Roman" pitchFamily="18" charset="0"/>
                <a:cs typeface="Times New Roman" pitchFamily="18" charset="0"/>
              </a:rPr>
              <a:t>’’</a:t>
            </a:r>
            <a:r>
              <a:rPr lang="ro-RO" sz="1600" cap="none" dirty="0" smtClean="0">
                <a:latin typeface="Times New Roman" pitchFamily="18" charset="0"/>
                <a:cs typeface="Times New Roman" pitchFamily="18" charset="0"/>
              </a:rPr>
              <a:t>. </a:t>
            </a:r>
            <a:r>
              <a:rPr lang="ro-RO" sz="1600" cap="none" dirty="0" smtClean="0">
                <a:latin typeface="Times New Roman" pitchFamily="18" charset="0"/>
                <a:cs typeface="Times New Roman" pitchFamily="18" charset="0"/>
              </a:rPr>
              <a:t> Elevele </a:t>
            </a:r>
            <a:r>
              <a:rPr lang="ro-RO" sz="1600" cap="none" dirty="0" smtClean="0">
                <a:latin typeface="Times New Roman" pitchFamily="18" charset="0"/>
                <a:cs typeface="Times New Roman" pitchFamily="18" charset="0"/>
              </a:rPr>
              <a:t>noastre au desfășurat diverse activități: înmagazinarea și recepția materialelor, pregătirea materialelor pentru croit, croirea materialelor, confecționarea detaliilor, deservirea mașinilor de cusut, a mașinilor și preselor de călcat.</a:t>
            </a:r>
          </a:p>
        </p:txBody>
      </p:sp>
      <p:pic>
        <p:nvPicPr>
          <p:cNvPr id="4" name="Picture 3" descr="44625126_644111569317992_6250554931950911488_n.jpg"/>
          <p:cNvPicPr>
            <a:picLocks noChangeAspect="1"/>
          </p:cNvPicPr>
          <p:nvPr/>
        </p:nvPicPr>
        <p:blipFill>
          <a:blip r:embed="rId2"/>
          <a:stretch>
            <a:fillRect/>
          </a:stretch>
        </p:blipFill>
        <p:spPr>
          <a:xfrm rot="600000">
            <a:off x="6439990" y="2498464"/>
            <a:ext cx="5273936" cy="4075612"/>
          </a:xfrm>
          <a:prstGeom prst="rect">
            <a:avLst/>
          </a:prstGeom>
        </p:spPr>
      </p:pic>
      <p:pic>
        <p:nvPicPr>
          <p:cNvPr id="6" name="Picture 5" descr="43148287_330855607693722_8155248575538790400_n.jpg"/>
          <p:cNvPicPr>
            <a:picLocks noChangeAspect="1"/>
          </p:cNvPicPr>
          <p:nvPr/>
        </p:nvPicPr>
        <p:blipFill>
          <a:blip r:embed="rId3"/>
          <a:stretch>
            <a:fillRect/>
          </a:stretch>
        </p:blipFill>
        <p:spPr>
          <a:xfrm rot="-600000">
            <a:off x="274097" y="2765345"/>
            <a:ext cx="5526741" cy="3640453"/>
          </a:xfrm>
          <a:prstGeom prst="rect">
            <a:avLst/>
          </a:prstGeom>
        </p:spPr>
      </p:pic>
    </p:spTree>
  </p:cSld>
  <p:clrMapOvr>
    <a:masterClrMapping/>
  </p:clrMapOvr>
  <p:transition spd="med" advClick="0" advTm="30000">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39634"/>
            <a:ext cx="10364451" cy="770709"/>
          </a:xfrm>
        </p:spPr>
        <p:txBody>
          <a:bodyPr>
            <a:normAutofit/>
          </a:bodyPr>
          <a:lstStyle/>
          <a:p>
            <a:r>
              <a:rPr lang="en-US" sz="2400" b="1" cap="none" dirty="0" err="1" smtClean="0">
                <a:latin typeface="Times New Roman" pitchFamily="18" charset="0"/>
                <a:cs typeface="Times New Roman" pitchFamily="18" charset="0"/>
              </a:rPr>
              <a:t>Munca</a:t>
            </a:r>
            <a:r>
              <a:rPr lang="en-US" sz="2400" b="1" cap="none" dirty="0" smtClean="0">
                <a:latin typeface="Times New Roman" pitchFamily="18" charset="0"/>
                <a:cs typeface="Times New Roman" pitchFamily="18" charset="0"/>
              </a:rPr>
              <a:t> </a:t>
            </a:r>
            <a:r>
              <a:rPr lang="ro-RO" sz="2400" b="1" cap="none" dirty="0" smtClean="0">
                <a:latin typeface="Times New Roman" pitchFamily="18" charset="0"/>
                <a:cs typeface="Times New Roman" pitchFamily="18" charset="0"/>
              </a:rPr>
              <a:t>î</a:t>
            </a:r>
            <a:r>
              <a:rPr lang="en-US" sz="2400" b="1" cap="none" dirty="0" smtClean="0">
                <a:latin typeface="Times New Roman" pitchFamily="18" charset="0"/>
                <a:cs typeface="Times New Roman" pitchFamily="18" charset="0"/>
              </a:rPr>
              <a:t>n fabric</a:t>
            </a:r>
            <a:r>
              <a:rPr lang="ro-RO" sz="2400" b="1" cap="none" dirty="0" smtClean="0">
                <a:latin typeface="Times New Roman" pitchFamily="18" charset="0"/>
                <a:cs typeface="Times New Roman" pitchFamily="18" charset="0"/>
              </a:rPr>
              <a:t>ă</a:t>
            </a:r>
            <a:endParaRPr lang="en-US" sz="2400" b="1" cap="none"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913774" y="1018903"/>
            <a:ext cx="10363826" cy="4772297"/>
          </a:xfrm>
        </p:spPr>
        <p:txBody>
          <a:bodyPr>
            <a:normAutofit/>
          </a:bodyPr>
          <a:lstStyle/>
          <a:p>
            <a:pPr lvl="1"/>
            <a:r>
              <a:rPr lang="ro-RO" sz="1400" cap="none" dirty="0" smtClean="0">
                <a:latin typeface="Times New Roman" pitchFamily="18" charset="0"/>
                <a:cs typeface="Times New Roman" pitchFamily="18" charset="0"/>
              </a:rPr>
              <a:t>Pe parcursul celor 14 zile , participantele și-au format abilități de a aplica în practică cunoștințele teoretice, de a lucra în echipă, de a   utiliza fișele de recepție, de a prelucra și asambla detaliile produselor etc.</a:t>
            </a:r>
            <a:endParaRPr lang="en-US" sz="1400" cap="none" dirty="0">
              <a:latin typeface="Times New Roman" pitchFamily="18" charset="0"/>
              <a:cs typeface="Times New Roman" pitchFamily="18" charset="0"/>
            </a:endParaRPr>
          </a:p>
        </p:txBody>
      </p:sp>
      <p:pic>
        <p:nvPicPr>
          <p:cNvPr id="4" name="Picture 3" descr="44440838_381513369385851_5355165305704284160_n.jpg"/>
          <p:cNvPicPr>
            <a:picLocks noChangeAspect="1"/>
          </p:cNvPicPr>
          <p:nvPr/>
        </p:nvPicPr>
        <p:blipFill>
          <a:blip r:embed="rId2"/>
          <a:stretch>
            <a:fillRect/>
          </a:stretch>
        </p:blipFill>
        <p:spPr>
          <a:xfrm rot="-480000">
            <a:off x="524693" y="2037806"/>
            <a:ext cx="5379719" cy="4362994"/>
          </a:xfrm>
          <a:prstGeom prst="rect">
            <a:avLst/>
          </a:prstGeom>
        </p:spPr>
      </p:pic>
      <p:pic>
        <p:nvPicPr>
          <p:cNvPr id="5" name="Picture 4" descr="44509139_640850962975673_8920720706711322624_n.jpg"/>
          <p:cNvPicPr>
            <a:picLocks noChangeAspect="1"/>
          </p:cNvPicPr>
          <p:nvPr/>
        </p:nvPicPr>
        <p:blipFill>
          <a:blip r:embed="rId3"/>
          <a:stretch>
            <a:fillRect/>
          </a:stretch>
        </p:blipFill>
        <p:spPr>
          <a:xfrm rot="-480000">
            <a:off x="6283234" y="2063931"/>
            <a:ext cx="5525589" cy="4441371"/>
          </a:xfrm>
          <a:prstGeom prst="rect">
            <a:avLst/>
          </a:prstGeom>
        </p:spPr>
      </p:pic>
    </p:spTree>
  </p:cSld>
  <p:clrMapOvr>
    <a:masterClrMapping/>
  </p:clrMapOvr>
  <p:transition spd="med" advClick="0" advTm="3000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56755"/>
            <a:ext cx="10364451" cy="1018902"/>
          </a:xfrm>
        </p:spPr>
        <p:txBody>
          <a:bodyPr>
            <a:normAutofit/>
          </a:bodyPr>
          <a:lstStyle/>
          <a:p>
            <a:r>
              <a:rPr lang="en-US" sz="2400" b="1" cap="none" dirty="0" err="1" smtClean="0">
                <a:latin typeface="Times New Roman" pitchFamily="18" charset="0"/>
                <a:cs typeface="Times New Roman" pitchFamily="18" charset="0"/>
              </a:rPr>
              <a:t>Munca</a:t>
            </a:r>
            <a:r>
              <a:rPr lang="en-US" sz="2400" b="1" cap="none" dirty="0" smtClean="0">
                <a:latin typeface="Times New Roman" pitchFamily="18" charset="0"/>
                <a:cs typeface="Times New Roman" pitchFamily="18" charset="0"/>
              </a:rPr>
              <a:t> </a:t>
            </a:r>
            <a:r>
              <a:rPr lang="ro-RO" sz="2400" b="1" cap="none" dirty="0" smtClean="0">
                <a:latin typeface="Times New Roman" pitchFamily="18" charset="0"/>
                <a:cs typeface="Times New Roman" pitchFamily="18" charset="0"/>
              </a:rPr>
              <a:t>î</a:t>
            </a:r>
            <a:r>
              <a:rPr lang="en-US" sz="2400" b="1" cap="none" dirty="0" smtClean="0">
                <a:latin typeface="Times New Roman" pitchFamily="18" charset="0"/>
                <a:cs typeface="Times New Roman" pitchFamily="18" charset="0"/>
              </a:rPr>
              <a:t>n fabric</a:t>
            </a:r>
            <a:r>
              <a:rPr lang="ro-RO" sz="2400" b="1" cap="none" dirty="0" smtClean="0">
                <a:latin typeface="Times New Roman" pitchFamily="18" charset="0"/>
                <a:cs typeface="Times New Roman" pitchFamily="18" charset="0"/>
              </a:rPr>
              <a:t>ă</a:t>
            </a:r>
            <a:endParaRPr lang="en-US" sz="2400" dirty="0"/>
          </a:p>
        </p:txBody>
      </p:sp>
      <p:sp>
        <p:nvSpPr>
          <p:cNvPr id="3" name="Content Placeholder 2"/>
          <p:cNvSpPr>
            <a:spLocks noGrp="1"/>
          </p:cNvSpPr>
          <p:nvPr>
            <p:ph sz="quarter" idx="13"/>
          </p:nvPr>
        </p:nvSpPr>
        <p:spPr>
          <a:xfrm>
            <a:off x="913774" y="1018904"/>
            <a:ext cx="10363826" cy="4772296"/>
          </a:xfrm>
        </p:spPr>
        <p:txBody>
          <a:bodyPr>
            <a:normAutofit/>
          </a:bodyPr>
          <a:lstStyle/>
          <a:p>
            <a:r>
              <a:rPr lang="ro-RO" sz="1600" cap="none" dirty="0" smtClean="0">
                <a:latin typeface="Times New Roman" pitchFamily="18" charset="0"/>
                <a:cs typeface="Times New Roman" pitchFamily="18" charset="0"/>
              </a:rPr>
              <a:t>Activitățile desfășurate în cadrul stagiului de practică au contribuit la formarea și dezvoltarea competențelor-cheie, și anume: competențe antreprenoriale, sociale și civice, digitale, de comunicare într-o limbă străină,  de sensibilizare și de expresie culturală.</a:t>
            </a:r>
            <a:endParaRPr lang="en-US" sz="1600" dirty="0">
              <a:latin typeface="Times New Roman" pitchFamily="18" charset="0"/>
              <a:cs typeface="Times New Roman" pitchFamily="18" charset="0"/>
            </a:endParaRPr>
          </a:p>
        </p:txBody>
      </p:sp>
      <p:pic>
        <p:nvPicPr>
          <p:cNvPr id="4" name="Picture 3" descr="43130263_271542840137521_2307110398228168704_n.jpg"/>
          <p:cNvPicPr>
            <a:picLocks noChangeAspect="1"/>
          </p:cNvPicPr>
          <p:nvPr/>
        </p:nvPicPr>
        <p:blipFill>
          <a:blip r:embed="rId2"/>
          <a:stretch>
            <a:fillRect/>
          </a:stretch>
        </p:blipFill>
        <p:spPr>
          <a:xfrm>
            <a:off x="6061166" y="1985554"/>
            <a:ext cx="5974080" cy="4219303"/>
          </a:xfrm>
          <a:prstGeom prst="rect">
            <a:avLst/>
          </a:prstGeom>
        </p:spPr>
      </p:pic>
      <p:pic>
        <p:nvPicPr>
          <p:cNvPr id="5" name="Picture 4" descr="43158553_1905794733048201_6629350474564763648_n.jpg"/>
          <p:cNvPicPr>
            <a:picLocks noChangeAspect="1"/>
          </p:cNvPicPr>
          <p:nvPr/>
        </p:nvPicPr>
        <p:blipFill>
          <a:blip r:embed="rId3"/>
          <a:stretch>
            <a:fillRect/>
          </a:stretch>
        </p:blipFill>
        <p:spPr>
          <a:xfrm>
            <a:off x="191588" y="1998617"/>
            <a:ext cx="5621383" cy="4245429"/>
          </a:xfrm>
          <a:prstGeom prst="rect">
            <a:avLst/>
          </a:prstGeom>
        </p:spPr>
      </p:pic>
    </p:spTree>
  </p:cSld>
  <p:clrMapOvr>
    <a:masterClrMapping/>
  </p:clrMapOvr>
  <p:transition spd="med" advClick="0" advTm="30000">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82881"/>
            <a:ext cx="10364451" cy="888273"/>
          </a:xfrm>
        </p:spPr>
        <p:txBody>
          <a:bodyPr>
            <a:normAutofit/>
          </a:bodyPr>
          <a:lstStyle/>
          <a:p>
            <a:r>
              <a:rPr lang="ro-RO" sz="2400" b="1" cap="none" dirty="0" smtClean="0">
                <a:latin typeface="Times New Roman" pitchFamily="18" charset="0"/>
                <a:cs typeface="Times New Roman" pitchFamily="18" charset="0"/>
              </a:rPr>
              <a:t>Vizita de monitorizare</a:t>
            </a:r>
            <a:endParaRPr lang="en-US" sz="2400" b="1" cap="none"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913774" y="1018904"/>
            <a:ext cx="10363826" cy="4772296"/>
          </a:xfrm>
        </p:spPr>
        <p:txBody>
          <a:bodyPr>
            <a:normAutofit/>
          </a:bodyPr>
          <a:lstStyle/>
          <a:p>
            <a:pPr lvl="1"/>
            <a:r>
              <a:rPr lang="ro-RO" sz="1400" cap="none" dirty="0" smtClean="0">
                <a:latin typeface="Times New Roman" pitchFamily="18" charset="0"/>
                <a:cs typeface="Times New Roman" pitchFamily="18" charset="0"/>
              </a:rPr>
              <a:t>Monitor din partea Liceului Tehnologic Nr. 1 Dobrești a fost coord</a:t>
            </a:r>
            <a:r>
              <a:rPr lang="en-US" sz="1400" cap="none" dirty="0" smtClean="0">
                <a:latin typeface="Times New Roman" pitchFamily="18" charset="0"/>
                <a:cs typeface="Times New Roman" pitchFamily="18" charset="0"/>
              </a:rPr>
              <a:t>o</a:t>
            </a:r>
            <a:r>
              <a:rPr lang="ro-RO" sz="1400" cap="none" dirty="0" smtClean="0">
                <a:latin typeface="Times New Roman" pitchFamily="18" charset="0"/>
                <a:cs typeface="Times New Roman" pitchFamily="18" charset="0"/>
              </a:rPr>
              <a:t>natorul proiectului, d-na director </a:t>
            </a:r>
            <a:r>
              <a:rPr lang="en-GB" sz="1400" cap="none" dirty="0" smtClean="0">
                <a:latin typeface="Times New Roman" pitchFamily="18" charset="0"/>
                <a:cs typeface="Times New Roman" pitchFamily="18" charset="0"/>
              </a:rPr>
              <a:t> Maria-</a:t>
            </a:r>
            <a:r>
              <a:rPr lang="ro-RO" sz="1400" cap="none" dirty="0" smtClean="0">
                <a:latin typeface="Times New Roman" pitchFamily="18" charset="0"/>
                <a:cs typeface="Times New Roman" pitchFamily="18" charset="0"/>
              </a:rPr>
              <a:t>Livia Gego, care a verificat </a:t>
            </a:r>
            <a:r>
              <a:rPr lang="en-US" sz="1400"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condi</a:t>
            </a:r>
            <a:r>
              <a:rPr lang="ro-RO" sz="1400" cap="none" dirty="0" smtClean="0">
                <a:latin typeface="Times New Roman" pitchFamily="18" charset="0"/>
                <a:cs typeface="Times New Roman" pitchFamily="18" charset="0"/>
              </a:rPr>
              <a:t>ț</a:t>
            </a:r>
            <a:r>
              <a:rPr lang="en-US" sz="1400" cap="none" dirty="0" err="1" smtClean="0">
                <a:latin typeface="Times New Roman" pitchFamily="18" charset="0"/>
                <a:cs typeface="Times New Roman" pitchFamily="18" charset="0"/>
              </a:rPr>
              <a:t>iile</a:t>
            </a:r>
            <a:r>
              <a:rPr lang="en-US" sz="1400" cap="none" dirty="0" smtClean="0">
                <a:latin typeface="Times New Roman" pitchFamily="18" charset="0"/>
                <a:cs typeface="Times New Roman" pitchFamily="18" charset="0"/>
              </a:rPr>
              <a:t> de </a:t>
            </a:r>
            <a:r>
              <a:rPr lang="en-US" sz="1400" cap="none" dirty="0" err="1" smtClean="0">
                <a:latin typeface="Times New Roman" pitchFamily="18" charset="0"/>
                <a:cs typeface="Times New Roman" pitchFamily="18" charset="0"/>
              </a:rPr>
              <a:t>cazare</a:t>
            </a:r>
            <a:r>
              <a:rPr lang="en-US" sz="1400"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si</a:t>
            </a:r>
            <a:r>
              <a:rPr lang="en-US" sz="1400"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mas</a:t>
            </a:r>
            <a:r>
              <a:rPr lang="ro-RO" sz="1400" cap="none" dirty="0" smtClean="0">
                <a:latin typeface="Times New Roman" pitchFamily="18" charset="0"/>
                <a:cs typeface="Times New Roman" pitchFamily="18" charset="0"/>
              </a:rPr>
              <a:t>ă</a:t>
            </a:r>
            <a:r>
              <a:rPr lang="en-US" sz="1400"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si</a:t>
            </a:r>
            <a:r>
              <a:rPr lang="en-US" sz="1400" cap="none" dirty="0" smtClean="0">
                <a:latin typeface="Times New Roman" pitchFamily="18" charset="0"/>
                <a:cs typeface="Times New Roman" pitchFamily="18" charset="0"/>
              </a:rPr>
              <a:t> a </a:t>
            </a:r>
            <a:r>
              <a:rPr lang="en-US" sz="1400" cap="none" dirty="0" err="1" smtClean="0">
                <a:latin typeface="Times New Roman" pitchFamily="18" charset="0"/>
                <a:cs typeface="Times New Roman" pitchFamily="18" charset="0"/>
              </a:rPr>
              <a:t>vizitat</a:t>
            </a:r>
            <a:r>
              <a:rPr lang="en-US" sz="1400"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participantele</a:t>
            </a:r>
            <a:r>
              <a:rPr lang="en-US" sz="1400" cap="none" dirty="0" smtClean="0">
                <a:latin typeface="Times New Roman" pitchFamily="18" charset="0"/>
                <a:cs typeface="Times New Roman" pitchFamily="18" charset="0"/>
              </a:rPr>
              <a:t> la </a:t>
            </a:r>
            <a:r>
              <a:rPr lang="en-US" sz="1400" cap="none" dirty="0" err="1" smtClean="0">
                <a:latin typeface="Times New Roman" pitchFamily="18" charset="0"/>
                <a:cs typeface="Times New Roman" pitchFamily="18" charset="0"/>
              </a:rPr>
              <a:t>mobilitate</a:t>
            </a:r>
            <a:r>
              <a:rPr lang="en-US" sz="1400" cap="none" dirty="0" smtClean="0">
                <a:latin typeface="Times New Roman" pitchFamily="18" charset="0"/>
                <a:cs typeface="Times New Roman" pitchFamily="18" charset="0"/>
              </a:rPr>
              <a:t> la </a:t>
            </a:r>
            <a:r>
              <a:rPr lang="en-US" sz="1400" cap="none" dirty="0" err="1" smtClean="0">
                <a:latin typeface="Times New Roman" pitchFamily="18" charset="0"/>
                <a:cs typeface="Times New Roman" pitchFamily="18" charset="0"/>
              </a:rPr>
              <a:t>locul</a:t>
            </a:r>
            <a:r>
              <a:rPr lang="en-US" sz="1400" cap="none" dirty="0" smtClean="0">
                <a:latin typeface="Times New Roman" pitchFamily="18" charset="0"/>
                <a:cs typeface="Times New Roman" pitchFamily="18" charset="0"/>
              </a:rPr>
              <a:t> de </a:t>
            </a:r>
            <a:r>
              <a:rPr lang="en-US" sz="1400" cap="none" dirty="0" err="1" smtClean="0">
                <a:latin typeface="Times New Roman" pitchFamily="18" charset="0"/>
                <a:cs typeface="Times New Roman" pitchFamily="18" charset="0"/>
              </a:rPr>
              <a:t>munc</a:t>
            </a:r>
            <a:r>
              <a:rPr lang="ro-RO" sz="1400" cap="none" dirty="0" smtClean="0">
                <a:latin typeface="Times New Roman" pitchFamily="18" charset="0"/>
                <a:cs typeface="Times New Roman" pitchFamily="18" charset="0"/>
              </a:rPr>
              <a:t>ă</a:t>
            </a:r>
            <a:r>
              <a:rPr lang="en-US" sz="1400"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unde</a:t>
            </a:r>
            <a:r>
              <a:rPr lang="en-US" sz="1400" cap="none" dirty="0" smtClean="0">
                <a:latin typeface="Times New Roman" pitchFamily="18" charset="0"/>
                <a:cs typeface="Times New Roman" pitchFamily="18" charset="0"/>
              </a:rPr>
              <a:t> a </a:t>
            </a:r>
            <a:r>
              <a:rPr lang="en-US" sz="1400" cap="none" dirty="0" err="1" smtClean="0">
                <a:latin typeface="Times New Roman" pitchFamily="18" charset="0"/>
                <a:cs typeface="Times New Roman" pitchFamily="18" charset="0"/>
              </a:rPr>
              <a:t>avut</a:t>
            </a:r>
            <a:r>
              <a:rPr lang="en-US" sz="1400"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discu</a:t>
            </a:r>
            <a:r>
              <a:rPr lang="ro-RO" sz="1400" cap="none" dirty="0" smtClean="0">
                <a:latin typeface="Times New Roman" pitchFamily="18" charset="0"/>
                <a:cs typeface="Times New Roman" pitchFamily="18" charset="0"/>
              </a:rPr>
              <a:t>ț</a:t>
            </a:r>
            <a:r>
              <a:rPr lang="en-US" sz="1400" cap="none" dirty="0" smtClean="0">
                <a:latin typeface="Times New Roman" pitchFamily="18" charset="0"/>
                <a:cs typeface="Times New Roman" pitchFamily="18" charset="0"/>
              </a:rPr>
              <a:t>ii cu </a:t>
            </a:r>
            <a:r>
              <a:rPr lang="en-US" sz="1400" cap="none" dirty="0" err="1" smtClean="0">
                <a:latin typeface="Times New Roman" pitchFamily="18" charset="0"/>
                <a:cs typeface="Times New Roman" pitchFamily="18" charset="0"/>
              </a:rPr>
              <a:t>reprezentan</a:t>
            </a:r>
            <a:r>
              <a:rPr lang="ro-RO" sz="1400" cap="none" dirty="0" smtClean="0">
                <a:latin typeface="Times New Roman" pitchFamily="18" charset="0"/>
                <a:cs typeface="Times New Roman" pitchFamily="18" charset="0"/>
              </a:rPr>
              <a:t>ț</a:t>
            </a:r>
            <a:r>
              <a:rPr lang="en-US" sz="1400" cap="none" dirty="0" smtClean="0">
                <a:latin typeface="Times New Roman" pitchFamily="18" charset="0"/>
                <a:cs typeface="Times New Roman" pitchFamily="18" charset="0"/>
              </a:rPr>
              <a:t>ii </a:t>
            </a:r>
            <a:r>
              <a:rPr lang="en-US" sz="1400" cap="none" dirty="0" err="1" smtClean="0">
                <a:latin typeface="Times New Roman" pitchFamily="18" charset="0"/>
                <a:cs typeface="Times New Roman" pitchFamily="18" charset="0"/>
              </a:rPr>
              <a:t>fi</a:t>
            </a:r>
            <a:r>
              <a:rPr lang="ro-RO" sz="1400" cap="none" dirty="0" smtClean="0">
                <a:latin typeface="Times New Roman" pitchFamily="18" charset="0"/>
                <a:cs typeface="Times New Roman" pitchFamily="18" charset="0"/>
              </a:rPr>
              <a:t>r</a:t>
            </a:r>
            <a:r>
              <a:rPr lang="en-US" sz="1400" cap="none" dirty="0" err="1" smtClean="0">
                <a:latin typeface="Times New Roman" pitchFamily="18" charset="0"/>
                <a:cs typeface="Times New Roman" pitchFamily="18" charset="0"/>
              </a:rPr>
              <a:t>mei</a:t>
            </a:r>
            <a:r>
              <a:rPr lang="en-US" sz="1400" cap="none" dirty="0" smtClean="0">
                <a:latin typeface="Times New Roman" pitchFamily="18" charset="0"/>
                <a:cs typeface="Times New Roman" pitchFamily="18" charset="0"/>
              </a:rPr>
              <a:t> Com-</a:t>
            </a:r>
            <a:r>
              <a:rPr lang="en-US" sz="1400" cap="none" dirty="0" err="1" smtClean="0">
                <a:latin typeface="Times New Roman" pitchFamily="18" charset="0"/>
                <a:cs typeface="Times New Roman" pitchFamily="18" charset="0"/>
              </a:rPr>
              <a:t>Prensa</a:t>
            </a:r>
            <a:r>
              <a:rPr lang="en-US" sz="1400"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despre</a:t>
            </a:r>
            <a:r>
              <a:rPr lang="en-US" sz="1400"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activitatea</a:t>
            </a:r>
            <a:r>
              <a:rPr lang="en-US" sz="1400"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lor</a:t>
            </a:r>
            <a:r>
              <a:rPr lang="ro-RO" sz="1400" cap="none" dirty="0" smtClean="0">
                <a:latin typeface="Times New Roman" pitchFamily="18" charset="0"/>
                <a:cs typeface="Times New Roman" pitchFamily="18" charset="0"/>
              </a:rPr>
              <a:t>, obținând un feed-back pozitiv.</a:t>
            </a:r>
            <a:endParaRPr lang="en-US" sz="1400" cap="none" dirty="0">
              <a:latin typeface="Times New Roman" pitchFamily="18" charset="0"/>
              <a:cs typeface="Times New Roman" pitchFamily="18" charset="0"/>
            </a:endParaRPr>
          </a:p>
        </p:txBody>
      </p:sp>
      <p:pic>
        <p:nvPicPr>
          <p:cNvPr id="6" name="Picture 5" descr="93ef2df5-015e-4431-8e7a-6f09bdf13c05.jpg"/>
          <p:cNvPicPr>
            <a:picLocks noChangeAspect="1"/>
          </p:cNvPicPr>
          <p:nvPr/>
        </p:nvPicPr>
        <p:blipFill>
          <a:blip r:embed="rId2"/>
          <a:stretch>
            <a:fillRect/>
          </a:stretch>
        </p:blipFill>
        <p:spPr>
          <a:xfrm>
            <a:off x="1642436" y="2047385"/>
            <a:ext cx="8720225" cy="4480560"/>
          </a:xfrm>
          <a:prstGeom prst="rect">
            <a:avLst/>
          </a:prstGeom>
        </p:spPr>
      </p:pic>
    </p:spTree>
  </p:cSld>
  <p:clrMapOvr>
    <a:masterClrMapping/>
  </p:clrMapOvr>
  <p:transition spd="med" advClick="0" advTm="30000">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09006"/>
            <a:ext cx="10364451" cy="757646"/>
          </a:xfrm>
        </p:spPr>
        <p:txBody>
          <a:bodyPr>
            <a:normAutofit/>
          </a:bodyPr>
          <a:lstStyle/>
          <a:p>
            <a:r>
              <a:rPr lang="ro-RO" sz="2400" b="1" cap="none" dirty="0" smtClean="0">
                <a:latin typeface="Times New Roman" pitchFamily="18" charset="0"/>
                <a:cs typeface="Times New Roman" pitchFamily="18" charset="0"/>
              </a:rPr>
              <a:t>Sports</a:t>
            </a:r>
            <a:r>
              <a:rPr lang="en-GB" sz="2400" b="1" cap="none" dirty="0" smtClean="0">
                <a:latin typeface="Times New Roman" pitchFamily="18" charset="0"/>
                <a:cs typeface="Times New Roman" pitchFamily="18" charset="0"/>
              </a:rPr>
              <a:t>’</a:t>
            </a:r>
            <a:r>
              <a:rPr lang="ro-RO" sz="2400" b="1" cap="none" dirty="0" smtClean="0">
                <a:latin typeface="Times New Roman" pitchFamily="18" charset="0"/>
                <a:cs typeface="Times New Roman" pitchFamily="18" charset="0"/>
              </a:rPr>
              <a:t> day </a:t>
            </a:r>
            <a:endParaRPr lang="en-US" sz="2400" b="1" cap="none" dirty="0">
              <a:latin typeface="Times New Roman" pitchFamily="18" charset="0"/>
              <a:cs typeface="Times New Roman" pitchFamily="18" charset="0"/>
            </a:endParaRPr>
          </a:p>
        </p:txBody>
      </p:sp>
      <p:sp>
        <p:nvSpPr>
          <p:cNvPr id="3" name="Content Placeholder 2"/>
          <p:cNvSpPr>
            <a:spLocks noGrp="1"/>
          </p:cNvSpPr>
          <p:nvPr>
            <p:ph sz="quarter" idx="13"/>
          </p:nvPr>
        </p:nvSpPr>
        <p:spPr>
          <a:xfrm>
            <a:off x="913774" y="770709"/>
            <a:ext cx="10363826" cy="5020491"/>
          </a:xfrm>
        </p:spPr>
        <p:txBody>
          <a:bodyPr>
            <a:normAutofit/>
          </a:bodyPr>
          <a:lstStyle/>
          <a:p>
            <a:r>
              <a:rPr lang="ro-RO" sz="1600" cap="none" dirty="0" smtClean="0">
                <a:latin typeface="Times New Roman" pitchFamily="18" charset="0"/>
                <a:cs typeface="Times New Roman" pitchFamily="18" charset="0"/>
              </a:rPr>
              <a:t>Ziua de vineri, 5 octombrie , a fost declarată zi liberă în Portugalia în cinstea instaurării Primei Republici Portugheze. Cu acest prilej, voluntarii de la Asociația Mobility Friends au organizat în campus acțiunea intitulată generic </a:t>
            </a:r>
            <a:r>
              <a:rPr lang="en-GB" sz="1600" cap="none" dirty="0" smtClean="0">
                <a:latin typeface="Times New Roman" pitchFamily="18" charset="0"/>
                <a:cs typeface="Times New Roman" pitchFamily="18" charset="0"/>
              </a:rPr>
              <a:t>‘‘</a:t>
            </a:r>
            <a:r>
              <a:rPr lang="ro-RO" sz="1600" cap="none" dirty="0" smtClean="0">
                <a:latin typeface="Times New Roman" pitchFamily="18" charset="0"/>
                <a:cs typeface="Times New Roman" pitchFamily="18" charset="0"/>
              </a:rPr>
              <a:t>Sports</a:t>
            </a:r>
            <a:r>
              <a:rPr lang="en-GB" sz="1600" cap="none" dirty="0" smtClean="0">
                <a:latin typeface="Times New Roman" pitchFamily="18" charset="0"/>
                <a:cs typeface="Times New Roman" pitchFamily="18" charset="0"/>
              </a:rPr>
              <a:t>’</a:t>
            </a:r>
            <a:r>
              <a:rPr lang="ro-RO" sz="1600" cap="none" dirty="0" smtClean="0">
                <a:latin typeface="Times New Roman" pitchFamily="18" charset="0"/>
                <a:cs typeface="Times New Roman" pitchFamily="18" charset="0"/>
              </a:rPr>
              <a:t> Day</a:t>
            </a:r>
            <a:r>
              <a:rPr lang="en-GB" sz="1600" cap="none" dirty="0" smtClean="0">
                <a:latin typeface="Times New Roman" pitchFamily="18" charset="0"/>
                <a:cs typeface="Times New Roman" pitchFamily="18" charset="0"/>
              </a:rPr>
              <a:t>’’</a:t>
            </a:r>
            <a:r>
              <a:rPr lang="ro-RO" sz="1600" cap="none" dirty="0" smtClean="0">
                <a:latin typeface="Times New Roman" pitchFamily="18" charset="0"/>
                <a:cs typeface="Times New Roman" pitchFamily="18" charset="0"/>
              </a:rPr>
              <a:t>, în care au i-au antrenat pe toți elevii-participanți</a:t>
            </a:r>
            <a:r>
              <a:rPr lang="en-GB" sz="1600" cap="none" dirty="0" smtClean="0">
                <a:latin typeface="Times New Roman" pitchFamily="18" charset="0"/>
                <a:cs typeface="Times New Roman" pitchFamily="18" charset="0"/>
              </a:rPr>
              <a:t> din diverse </a:t>
            </a:r>
            <a:r>
              <a:rPr lang="ro-RO" sz="1600" cap="none" dirty="0" smtClean="0">
                <a:latin typeface="Times New Roman" pitchFamily="18" charset="0"/>
                <a:cs typeface="Times New Roman" pitchFamily="18" charset="0"/>
              </a:rPr>
              <a:t>țări în activități cultural-artistice, sportive și de recreere</a:t>
            </a:r>
            <a:r>
              <a:rPr lang="ro-RO" sz="1600" cap="none" dirty="0" smtClean="0">
                <a:latin typeface="Times New Roman" pitchFamily="18" charset="0"/>
                <a:cs typeface="Times New Roman" pitchFamily="18" charset="0"/>
              </a:rPr>
              <a:t>. Elevele </a:t>
            </a:r>
            <a:r>
              <a:rPr lang="ro-RO" sz="1600" cap="none" dirty="0" smtClean="0">
                <a:latin typeface="Times New Roman" pitchFamily="18" charset="0"/>
                <a:cs typeface="Times New Roman" pitchFamily="18" charset="0"/>
              </a:rPr>
              <a:t>noastre au participat la jocuri de volei, tenis de masă.</a:t>
            </a:r>
            <a:endParaRPr lang="en-US" sz="1600" dirty="0">
              <a:latin typeface="Times New Roman" pitchFamily="18" charset="0"/>
              <a:cs typeface="Times New Roman" pitchFamily="18" charset="0"/>
            </a:endParaRPr>
          </a:p>
        </p:txBody>
      </p:sp>
      <p:pic>
        <p:nvPicPr>
          <p:cNvPr id="4" name="Picture 3" descr="44023853_182904792610751_5717382257375707136_n.jpg"/>
          <p:cNvPicPr>
            <a:picLocks noChangeAspect="1"/>
          </p:cNvPicPr>
          <p:nvPr/>
        </p:nvPicPr>
        <p:blipFill>
          <a:blip r:embed="rId2"/>
          <a:stretch>
            <a:fillRect/>
          </a:stretch>
        </p:blipFill>
        <p:spPr>
          <a:xfrm>
            <a:off x="1759132" y="1980656"/>
            <a:ext cx="9148354" cy="4694464"/>
          </a:xfrm>
          <a:prstGeom prst="rect">
            <a:avLst/>
          </a:prstGeom>
        </p:spPr>
      </p:pic>
    </p:spTree>
  </p:cSld>
  <p:clrMapOvr>
    <a:masterClrMapping/>
  </p:clrMapOvr>
  <p:transition spd="med" advClick="0" advTm="30000">
    <p:newsflash/>
  </p:transition>
  <p:timing>
    <p:tnLst>
      <p:par>
        <p:cTn id="1" dur="indefinite" restart="never" nodeType="tmRoot"/>
      </p:par>
    </p:tnLst>
  </p:timing>
</p:sld>
</file>

<file path=ppt/theme/theme1.xml><?xml version="1.0" encoding="utf-8"?>
<a:theme xmlns:a="http://schemas.openxmlformats.org/drawingml/2006/main" name="Picătură">
  <a:themeElements>
    <a:clrScheme name="Picătură">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Picătură">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cătură">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TC104033925[[fn=Picătură]]</Template>
  <TotalTime>315</TotalTime>
  <Words>695</Words>
  <Application>Microsoft Office PowerPoint</Application>
  <PresentationFormat>Custom</PresentationFormat>
  <Paragraphs>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Picătură</vt:lpstr>
      <vt:lpstr>LICEUL TEHNOLOGIC NR. 1 DOBREȘTI, Jud. bihor   Programul Erasmus+  2017-1-RO01-KA102-035926 ‘‘COMPETENȚE EUROPENE ÎN INDUSTRIA TEXTILĂ - ȘANSE SPORITE  PE PIAȚA MUNCII’’</vt:lpstr>
      <vt:lpstr>Prezentarea grupului la plecare</vt:lpstr>
      <vt:lpstr> Întâmpinarea la aeroport  </vt:lpstr>
      <vt:lpstr>Firma Com-Prensa</vt:lpstr>
      <vt:lpstr>Munca în fabrică</vt:lpstr>
      <vt:lpstr>Munca în fabrică</vt:lpstr>
      <vt:lpstr>Munca în fabrică</vt:lpstr>
      <vt:lpstr>Vizita de monitorizare</vt:lpstr>
      <vt:lpstr>Sports’ day </vt:lpstr>
      <vt:lpstr>Impresii de turist</vt:lpstr>
      <vt:lpstr>Festivitatea de premiere</vt:lpstr>
      <vt:lpstr>Români în Portugalia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Anca Dem</dc:creator>
  <cp:lastModifiedBy>Calculator 2</cp:lastModifiedBy>
  <cp:revision>48</cp:revision>
  <dcterms:created xsi:type="dcterms:W3CDTF">2013-08-01T10:54:20Z</dcterms:created>
  <dcterms:modified xsi:type="dcterms:W3CDTF">2018-11-05T08:45:40Z</dcterms:modified>
</cp:coreProperties>
</file>